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730EE-368D-49BF-AF42-44B57C582444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C1BA-E7AA-4C57-994B-51054F27C26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642910" y="714356"/>
            <a:ext cx="7929618" cy="45005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85786" y="1071546"/>
            <a:ext cx="75724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PROCESSO/SOTTOPRCESSO</a:t>
            </a:r>
            <a:r>
              <a:rPr lang="it-IT" sz="1400" b="1" dirty="0" smtClean="0"/>
              <a:t>: </a:t>
            </a:r>
            <a:r>
              <a:rPr lang="it-IT" sz="1400" dirty="0" smtClean="0"/>
              <a:t>Inclusione  degli alunni con DSA 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r>
              <a:rPr lang="it-IT" sz="1400" dirty="0" smtClean="0"/>
              <a:t> </a:t>
            </a:r>
            <a:r>
              <a:rPr lang="it-IT" sz="1400" b="1" dirty="0" smtClean="0"/>
              <a:t>PROCESSO </a:t>
            </a:r>
            <a:r>
              <a:rPr lang="it-IT" sz="1400" b="1" dirty="0" err="1" smtClean="0"/>
              <a:t>DI</a:t>
            </a:r>
            <a:r>
              <a:rPr lang="it-IT" sz="1400" b="1" dirty="0" smtClean="0"/>
              <a:t> LIVELLO SUPERIORE: </a:t>
            </a:r>
            <a:r>
              <a:rPr lang="it-IT" sz="1400" dirty="0" smtClean="0"/>
              <a:t> </a:t>
            </a:r>
            <a:r>
              <a:rPr lang="it-IT" sz="1400" dirty="0" smtClean="0"/>
              <a:t>Protocollo </a:t>
            </a:r>
            <a:r>
              <a:rPr lang="it-IT" sz="1400" dirty="0" smtClean="0"/>
              <a:t>di accoglienza inclusione 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400" b="1" dirty="0"/>
          </a:p>
          <a:p>
            <a:endParaRPr lang="it-IT" sz="1400" b="1" dirty="0" smtClean="0"/>
          </a:p>
          <a:p>
            <a:r>
              <a:rPr lang="it-IT" sz="1400" b="1" dirty="0" smtClean="0"/>
              <a:t>INIZIO PROCESSO: </a:t>
            </a:r>
            <a:r>
              <a:rPr lang="it-IT" sz="1400" dirty="0" smtClean="0"/>
              <a:t>Settembre               </a:t>
            </a:r>
            <a:r>
              <a:rPr lang="it-IT" sz="1400" b="1" dirty="0" smtClean="0"/>
              <a:t>FINE PROCESSO: </a:t>
            </a:r>
            <a:r>
              <a:rPr lang="it-IT" sz="1400" dirty="0" smtClean="0"/>
              <a:t>Giugno</a:t>
            </a:r>
          </a:p>
          <a:p>
            <a:endParaRPr lang="it-IT" sz="1400" dirty="0" smtClean="0"/>
          </a:p>
          <a:p>
            <a:endParaRPr lang="it-IT" sz="1400" dirty="0"/>
          </a:p>
          <a:p>
            <a:endParaRPr lang="it-IT" sz="1400" dirty="0" smtClean="0"/>
          </a:p>
          <a:p>
            <a:r>
              <a:rPr lang="it-IT" sz="1400" b="1" dirty="0" smtClean="0"/>
              <a:t>OBIETTIVI PRINCIPALI: </a:t>
            </a:r>
            <a:r>
              <a:rPr lang="it-IT" sz="1400" dirty="0" smtClean="0"/>
              <a:t>Creare una modalità valida e condivisa per l’accoglienza degli alunni con DSA e per  realizzare l’inclusione</a:t>
            </a:r>
            <a:endParaRPr lang="it-IT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sellaDiTesto 28"/>
          <p:cNvSpPr txBox="1"/>
          <p:nvPr/>
        </p:nvSpPr>
        <p:spPr>
          <a:xfrm>
            <a:off x="3143240" y="4000504"/>
            <a:ext cx="535785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Misurazione: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iniziale </a:t>
            </a:r>
            <a:r>
              <a:rPr lang="it-IT" sz="1200" dirty="0" smtClean="0"/>
              <a:t>attraverso: 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Elenco alunni con DSA (Segreteria didattica)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Calendario dei  </a:t>
            </a:r>
            <a:r>
              <a:rPr lang="it-IT" sz="1200" dirty="0" err="1" smtClean="0"/>
              <a:t>Cdc</a:t>
            </a:r>
            <a:r>
              <a:rPr lang="it-IT" sz="1200" dirty="0" smtClean="0"/>
              <a:t> per la stesura del PDP 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Moduli di rilevazione dei </a:t>
            </a:r>
            <a:r>
              <a:rPr lang="it-IT" sz="1200" dirty="0" err="1" smtClean="0"/>
              <a:t>Cdc</a:t>
            </a:r>
            <a:r>
              <a:rPr lang="it-IT" sz="1200" dirty="0" smtClean="0"/>
              <a:t> di ottobre – 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intermedio </a:t>
            </a:r>
            <a:r>
              <a:rPr lang="it-IT" sz="1200" dirty="0" smtClean="0"/>
              <a:t>attraverso: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Moduli di rilevazione degli alunni con DSA con insufficienze nel Primo Quadrimestre (Febbraio</a:t>
            </a:r>
            <a:r>
              <a:rPr lang="it-IT" sz="1200" dirty="0" smtClean="0"/>
              <a:t>)  e/o dati forniti dalla </a:t>
            </a:r>
            <a:r>
              <a:rPr lang="it-IT" sz="1200" dirty="0" err="1" smtClean="0"/>
              <a:t>Segr</a:t>
            </a:r>
            <a:r>
              <a:rPr lang="it-IT" sz="1200" dirty="0" smtClean="0"/>
              <a:t>. </a:t>
            </a:r>
            <a:r>
              <a:rPr lang="it-IT" sz="1200" dirty="0" err="1" smtClean="0"/>
              <a:t>Did</a:t>
            </a:r>
            <a:r>
              <a:rPr lang="it-IT" sz="1200" dirty="0" smtClean="0"/>
              <a:t>.</a:t>
            </a:r>
            <a:endParaRPr lang="it-IT" sz="1200" dirty="0" smtClean="0"/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Rilevazione </a:t>
            </a:r>
            <a:r>
              <a:rPr lang="it-IT" sz="1200" dirty="0" smtClean="0"/>
              <a:t>dei dati relativi ai recuperi (Vicepresidenza </a:t>
            </a:r>
            <a:r>
              <a:rPr lang="it-IT" sz="1200" dirty="0" smtClean="0"/>
              <a:t> e </a:t>
            </a:r>
            <a:r>
              <a:rPr lang="it-IT" sz="1200" dirty="0" err="1" smtClean="0"/>
              <a:t>Segr</a:t>
            </a:r>
            <a:r>
              <a:rPr lang="it-IT" sz="1200" dirty="0" smtClean="0"/>
              <a:t>. </a:t>
            </a:r>
            <a:r>
              <a:rPr lang="it-IT" sz="1200" dirty="0" smtClean="0"/>
              <a:t> </a:t>
            </a:r>
            <a:r>
              <a:rPr lang="it-IT" sz="1200" dirty="0" err="1" smtClean="0"/>
              <a:t>d</a:t>
            </a:r>
            <a:r>
              <a:rPr lang="it-IT" sz="1200" dirty="0" err="1" smtClean="0"/>
              <a:t>id</a:t>
            </a:r>
            <a:r>
              <a:rPr lang="it-IT" sz="1200" dirty="0" smtClean="0"/>
              <a:t>. </a:t>
            </a:r>
            <a:r>
              <a:rPr lang="it-IT" sz="1200" dirty="0" err="1" smtClean="0"/>
              <a:t>–Aprile</a:t>
            </a:r>
            <a:r>
              <a:rPr lang="it-IT" sz="1200" dirty="0" smtClean="0"/>
              <a:t>)</a:t>
            </a:r>
            <a:endParaRPr lang="it-IT" sz="1200" dirty="0" smtClean="0"/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Eventuali </a:t>
            </a:r>
            <a:r>
              <a:rPr lang="it-IT" sz="1200" dirty="0" smtClean="0"/>
              <a:t>PDP intermedi (da effettuarsi quando necessario)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finale </a:t>
            </a:r>
            <a:r>
              <a:rPr lang="it-IT" sz="1200" dirty="0" smtClean="0"/>
              <a:t>attraverso: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Numero alunni con DSA inizio e fine anno e confronto con l’anno precedente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Esito finale degli alunni con DSA (promozione, bocciatura, sospensione del giudizio)</a:t>
            </a:r>
          </a:p>
        </p:txBody>
      </p:sp>
      <p:sp>
        <p:nvSpPr>
          <p:cNvPr id="21" name="Ovale 20"/>
          <p:cNvSpPr/>
          <p:nvPr/>
        </p:nvSpPr>
        <p:spPr>
          <a:xfrm>
            <a:off x="2786050" y="2143116"/>
            <a:ext cx="2857520" cy="1785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14282" y="142852"/>
            <a:ext cx="450059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Cosa: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Sito del Liceo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Supporti multimediali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Certificazioni di DSA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Modelli di PDP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Moduli/Griglie osservative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Materiale informativo da pubblicare sul sito (vademecum,  articoli, link di siti, bibliografie, convegni e aggiornamenti,…)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Circolari e comunicazioni varie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Normativa</a:t>
            </a:r>
            <a:endParaRPr lang="it-IT" sz="12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286380" y="214290"/>
            <a:ext cx="364333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Chi: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DS/DSGA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Assistenti amministrativi della Segreteria didattica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Funzione strumentale per l’inclusione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Referente per gli alunni con DSA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GLI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Docenti coordinatori e Consigli di classe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Commissione composizione classi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Genitori e alunni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Formazione docenti  sui DSA e la didattica inclusiva  e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142844" y="2143116"/>
            <a:ext cx="228598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Ingressi: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Moduli di iscrizione alunni con DSA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Dati SIDI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Certificazioni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Documentazione proveniente da altre scuole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Fascicoli personali degli </a:t>
            </a:r>
            <a:r>
              <a:rPr lang="it-IT" sz="1200" dirty="0" smtClean="0"/>
              <a:t>alunni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 smtClean="0"/>
              <a:t>D.S.</a:t>
            </a:r>
            <a:r>
              <a:rPr lang="it-IT" sz="1200" dirty="0" smtClean="0"/>
              <a:t> e del </a:t>
            </a:r>
            <a:r>
              <a:rPr lang="it-IT" sz="1200" smtClean="0"/>
              <a:t>DSGA predispongono</a:t>
            </a:r>
            <a:r>
              <a:rPr lang="it-IT" sz="1200" dirty="0" smtClean="0"/>
              <a:t>: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Archiviazione materiale 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Distribuzione compiti e pianificazione degli </a:t>
            </a:r>
            <a:r>
              <a:rPr lang="it-IT" sz="1200" dirty="0" smtClean="0"/>
              <a:t>interventi del personale della  Segreteria </a:t>
            </a:r>
            <a:r>
              <a:rPr lang="it-IT" sz="1200" dirty="0" err="1" smtClean="0"/>
              <a:t>did</a:t>
            </a:r>
            <a:r>
              <a:rPr lang="it-IT" sz="1200" dirty="0" smtClean="0"/>
              <a:t>.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endParaRPr lang="it-IT" sz="12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000760" y="2285992"/>
            <a:ext cx="30003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Uscite: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Verifica PDP (Piano </a:t>
            </a:r>
            <a:r>
              <a:rPr lang="it-IT" sz="1200" dirty="0"/>
              <a:t>D</a:t>
            </a:r>
            <a:r>
              <a:rPr lang="it-IT" sz="1200" dirty="0" smtClean="0"/>
              <a:t>idattico </a:t>
            </a:r>
            <a:r>
              <a:rPr lang="it-IT" sz="1200" dirty="0"/>
              <a:t>P</a:t>
            </a:r>
            <a:r>
              <a:rPr lang="it-IT" sz="1200" dirty="0" smtClean="0"/>
              <a:t>ersonalizzato)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Successo scolastico degli alunni con DSA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Relazione finale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PAI (Piano Annuale per l’Inclusione)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214282" y="4919008"/>
            <a:ext cx="285752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Come: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Definizione delle modalità per la consegna e il protocollo dei certificati di DSA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Passaggio di informazioni dalla Segreteria didattica a : DS, Funzione strumentale per l’inclusione, Referente per i DSA, Docenti coordinatori  e </a:t>
            </a:r>
            <a:r>
              <a:rPr lang="it-IT" sz="1200" dirty="0" err="1" smtClean="0"/>
              <a:t>Cdc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Rapporti con le famiglie e gli enti </a:t>
            </a:r>
            <a:r>
              <a:rPr lang="it-IT" sz="1200" dirty="0" smtClean="0"/>
              <a:t>esterni</a:t>
            </a:r>
            <a:endParaRPr lang="it-IT" sz="1200" dirty="0" smtClean="0"/>
          </a:p>
        </p:txBody>
      </p:sp>
      <p:sp>
        <p:nvSpPr>
          <p:cNvPr id="31" name="CasellaDiTesto 30"/>
          <p:cNvSpPr txBox="1"/>
          <p:nvPr/>
        </p:nvSpPr>
        <p:spPr>
          <a:xfrm>
            <a:off x="3000364" y="2500306"/>
            <a:ext cx="278608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 Principali attività: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Iscrizione/Certificazione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Rapporti con le famiglie /gli enti esterni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Calendario stesura del PDP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Monitoraggi inclusione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PAI</a:t>
            </a:r>
            <a:endParaRPr lang="it-IT" sz="1200" dirty="0"/>
          </a:p>
        </p:txBody>
      </p:sp>
      <p:sp>
        <p:nvSpPr>
          <p:cNvPr id="36" name="Freccia a destra 35"/>
          <p:cNvSpPr/>
          <p:nvPr/>
        </p:nvSpPr>
        <p:spPr>
          <a:xfrm>
            <a:off x="2500298" y="292893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a destra 36"/>
          <p:cNvSpPr/>
          <p:nvPr/>
        </p:nvSpPr>
        <p:spPr>
          <a:xfrm>
            <a:off x="5643570" y="2714620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bidirezionale orizzontale 38"/>
          <p:cNvSpPr/>
          <p:nvPr/>
        </p:nvSpPr>
        <p:spPr>
          <a:xfrm rot="17522988">
            <a:off x="2582643" y="4029464"/>
            <a:ext cx="518008" cy="2184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reccia bidirezionale orizzontale 39"/>
          <p:cNvSpPr/>
          <p:nvPr/>
        </p:nvSpPr>
        <p:spPr>
          <a:xfrm rot="2781130">
            <a:off x="5477120" y="3632862"/>
            <a:ext cx="466716" cy="2352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bidirezionale orizzontale 40"/>
          <p:cNvSpPr/>
          <p:nvPr/>
        </p:nvSpPr>
        <p:spPr>
          <a:xfrm rot="5400000">
            <a:off x="6679420" y="3536158"/>
            <a:ext cx="428629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curva 41"/>
          <p:cNvSpPr/>
          <p:nvPr/>
        </p:nvSpPr>
        <p:spPr>
          <a:xfrm rot="5400000">
            <a:off x="8421365" y="4151667"/>
            <a:ext cx="456626" cy="44005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8001024" y="4643446"/>
            <a:ext cx="92866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Cosa migliorare e come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19" name="Freccia bidirezionale orizzontale 18"/>
          <p:cNvSpPr/>
          <p:nvPr/>
        </p:nvSpPr>
        <p:spPr>
          <a:xfrm rot="13913476">
            <a:off x="2502182" y="2242870"/>
            <a:ext cx="518008" cy="25682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bidirezionale orizzontale 19"/>
          <p:cNvSpPr/>
          <p:nvPr/>
        </p:nvSpPr>
        <p:spPr>
          <a:xfrm rot="18594793">
            <a:off x="4699673" y="1591132"/>
            <a:ext cx="518008" cy="20238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375</Words>
  <Application>Microsoft Office PowerPoint</Application>
  <PresentationFormat>Presentazione su schermo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 Fiorillo</dc:creator>
  <cp:lastModifiedBy>Rosa Fiorillo</cp:lastModifiedBy>
  <cp:revision>38</cp:revision>
  <dcterms:created xsi:type="dcterms:W3CDTF">2018-04-09T09:09:16Z</dcterms:created>
  <dcterms:modified xsi:type="dcterms:W3CDTF">2018-05-21T06:27:46Z</dcterms:modified>
</cp:coreProperties>
</file>